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sldIdLst>
    <p:sldId id="256" r:id="rId2"/>
    <p:sldId id="274" r:id="rId3"/>
    <p:sldId id="294" r:id="rId4"/>
    <p:sldId id="293" r:id="rId5"/>
    <p:sldId id="292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285" r:id="rId18"/>
    <p:sldId id="306" r:id="rId19"/>
    <p:sldId id="307" r:id="rId20"/>
    <p:sldId id="308" r:id="rId21"/>
    <p:sldId id="309" r:id="rId22"/>
    <p:sldId id="31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712" autoAdjust="0"/>
  </p:normalViewPr>
  <p:slideViewPr>
    <p:cSldViewPr snapToGrid="0">
      <p:cViewPr varScale="1">
        <p:scale>
          <a:sx n="102" d="100"/>
          <a:sy n="102" d="100"/>
        </p:scale>
        <p:origin x="1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598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133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068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160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97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164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790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717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164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67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37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C22603B-EAEE-4062-A97F-20AFFBEB63FB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A855DEA-8EFF-4685-A116-D157B10D030D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51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Robotowy Robot">
            <a:extLst>
              <a:ext uri="{FF2B5EF4-FFF2-40B4-BE49-F238E27FC236}">
                <a16:creationId xmlns:a16="http://schemas.microsoft.com/office/drawing/2014/main" id="{04D8C9F8-59BC-0FB0-EC5B-5FBA21CB6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AE33D26-8B82-3E57-DEDD-2893976B4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UR5 Robot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Manipulator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D5E16E2-B54B-1566-883D-AFF31B753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860405"/>
          </a:xfrm>
        </p:spPr>
        <p:txBody>
          <a:bodyPr>
            <a:normAutofit/>
          </a:bodyPr>
          <a:lstStyle/>
          <a:p>
            <a:r>
              <a:rPr lang="it-IT" sz="1800" cap="none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Laura Calzoni</a:t>
            </a:r>
          </a:p>
          <a:p>
            <a:r>
              <a:rPr lang="it-IT" sz="1800" cap="none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Jacopo Merlo </a:t>
            </a:r>
            <a:r>
              <a:rPr lang="it-IT" sz="1800" cap="none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Pich</a:t>
            </a:r>
            <a:endParaRPr lang="it-IT" sz="1800" cap="none" spc="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cap="none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Francesca Paradiso</a:t>
            </a:r>
          </a:p>
          <a:p>
            <a:r>
              <a:rPr lang="it-IT" sz="1800" cap="none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Agatino Ricciardi</a:t>
            </a:r>
          </a:p>
        </p:txBody>
      </p:sp>
      <p:cxnSp>
        <p:nvCxnSpPr>
          <p:cNvPr id="37" name="Straight Connector 24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6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008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B3AE00FB-AF21-C211-86B2-45E133AA9C12}"/>
              </a:ext>
            </a:extLst>
          </p:cNvPr>
          <p:cNvSpPr txBox="1">
            <a:spLocks/>
          </p:cNvSpPr>
          <p:nvPr/>
        </p:nvSpPr>
        <p:spPr>
          <a:xfrm>
            <a:off x="855346" y="180906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and definition of the desired trajectory</a:t>
            </a:r>
            <a:endParaRPr lang="it-IT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93B058-5A93-9417-0DF2-6CA9B698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3" y="1525422"/>
            <a:ext cx="5195386" cy="315020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1BE2E80-043B-872D-5F7E-503C804C9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3"/>
          <a:stretch/>
        </p:blipFill>
        <p:spPr>
          <a:xfrm>
            <a:off x="5887049" y="1449959"/>
            <a:ext cx="5400187" cy="330113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80790A-5357-03ED-312B-1CA0BD508E0E}"/>
              </a:ext>
            </a:extLst>
          </p:cNvPr>
          <p:cNvSpPr txBox="1"/>
          <p:nvPr/>
        </p:nvSpPr>
        <p:spPr>
          <a:xfrm>
            <a:off x="2052029" y="4755321"/>
            <a:ext cx="247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+mj-lt"/>
              </a:rPr>
              <a:t>Desired</a:t>
            </a:r>
            <a:r>
              <a:rPr lang="it-IT" dirty="0">
                <a:latin typeface="+mj-lt"/>
              </a:rPr>
              <a:t> joint positions</a:t>
            </a:r>
            <a:endParaRPr lang="en-US" dirty="0"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AF2F33E-F2F6-48BA-BBAD-B3F8DC83BEA3}"/>
              </a:ext>
            </a:extLst>
          </p:cNvPr>
          <p:cNvSpPr txBox="1"/>
          <p:nvPr/>
        </p:nvSpPr>
        <p:spPr>
          <a:xfrm>
            <a:off x="7349814" y="4755321"/>
            <a:ext cx="247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+mj-lt"/>
              </a:rPr>
              <a:t>Desired</a:t>
            </a:r>
            <a:r>
              <a:rPr lang="it-IT" dirty="0">
                <a:latin typeface="+mj-lt"/>
              </a:rPr>
              <a:t> joint </a:t>
            </a:r>
            <a:r>
              <a:rPr lang="it-IT" dirty="0" err="1">
                <a:latin typeface="+mj-lt"/>
              </a:rPr>
              <a:t>velocities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21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A77D983A-6725-F70A-5822-3047CBA7AC79}"/>
              </a:ext>
            </a:extLst>
          </p:cNvPr>
          <p:cNvSpPr txBox="1">
            <a:spLocks/>
          </p:cNvSpPr>
          <p:nvPr/>
        </p:nvSpPr>
        <p:spPr>
          <a:xfrm>
            <a:off x="861270" y="181509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the moments of inertia </a:t>
            </a:r>
            <a:endParaRPr lang="it-IT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F80E3E8-64A0-FC24-EB60-24A91847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70" y="2162290"/>
            <a:ext cx="6296528" cy="34679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4B1A868-1205-B5F2-A84D-70A9AF797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60" y="1206444"/>
            <a:ext cx="3277133" cy="30424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AFFD3C-E996-0049-26CF-90CCC157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45" y="1709700"/>
            <a:ext cx="1665162" cy="2535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BBDE202-FE15-BDF9-F445-37B5C4588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821" y="2558289"/>
            <a:ext cx="5127654" cy="277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0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314980D9-09A4-D0AE-BA04-2837EBBE1BC4}"/>
              </a:ext>
            </a:extLst>
          </p:cNvPr>
          <p:cNvSpPr txBox="1">
            <a:spLocks/>
          </p:cNvSpPr>
          <p:nvPr/>
        </p:nvSpPr>
        <p:spPr>
          <a:xfrm>
            <a:off x="861270" y="185737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700">
                <a:latin typeface="Times New Roman" panose="02020603050405020304" pitchFamily="18" charset="0"/>
                <a:cs typeface="Times New Roman" panose="02020603050405020304" pitchFamily="18" charset="0"/>
              </a:rPr>
              <a:t>System equations </a:t>
            </a:r>
            <a:endParaRPr lang="it-IT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diagramma, linea">
            <a:extLst>
              <a:ext uri="{FF2B5EF4-FFF2-40B4-BE49-F238E27FC236}">
                <a16:creationId xmlns:a16="http://schemas.microsoft.com/office/drawing/2014/main" id="{247801C1-EFA0-57FD-12DC-0C59AEF72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14370" r="9209" b="9924"/>
          <a:stretch/>
        </p:blipFill>
        <p:spPr>
          <a:xfrm>
            <a:off x="4998128" y="1083136"/>
            <a:ext cx="6020621" cy="308838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7CDDAE-E609-CEE6-7161-8FBC2D69590B}"/>
              </a:ext>
            </a:extLst>
          </p:cNvPr>
          <p:cNvSpPr txBox="1"/>
          <p:nvPr/>
        </p:nvSpPr>
        <p:spPr>
          <a:xfrm>
            <a:off x="861270" y="3215838"/>
            <a:ext cx="3437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Lagrangian</a:t>
            </a:r>
            <a:r>
              <a:rPr lang="it-IT" sz="2400" dirty="0"/>
              <a:t> </a:t>
            </a:r>
          </a:p>
          <a:p>
            <a:r>
              <a:rPr lang="it-IT" sz="2400" dirty="0" err="1"/>
              <a:t>approach</a:t>
            </a:r>
            <a:r>
              <a:rPr lang="it-IT" sz="2400" dirty="0"/>
              <a:t>: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D8BF05A-B462-D446-B2FF-776066857086}"/>
              </a:ext>
            </a:extLst>
          </p:cNvPr>
          <p:cNvGrpSpPr/>
          <p:nvPr/>
        </p:nvGrpSpPr>
        <p:grpSpPr>
          <a:xfrm>
            <a:off x="861270" y="4288980"/>
            <a:ext cx="6950810" cy="1232282"/>
            <a:chOff x="-766885" y="4548262"/>
            <a:chExt cx="6022432" cy="1232282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6650B7A-5012-601B-DFC5-5596FCBE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66885" y="4613835"/>
              <a:ext cx="4269259" cy="11292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A481F236-B8A4-EC59-2232-9BD828AC5B9E}"/>
                    </a:ext>
                  </a:extLst>
                </p:cNvPr>
                <p:cNvSpPr txBox="1"/>
                <p:nvPr/>
              </p:nvSpPr>
              <p:spPr>
                <a:xfrm>
                  <a:off x="3167092" y="5114656"/>
                  <a:ext cx="1911541" cy="665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it-IT" sz="2800" dirty="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A481F236-B8A4-EC59-2232-9BD828AC5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7092" y="5114656"/>
                  <a:ext cx="1911541" cy="6658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B8D4FEF-EE68-ED4C-94EE-47D8711EE8B7}"/>
                    </a:ext>
                  </a:extLst>
                </p:cNvPr>
                <p:cNvSpPr txBox="1"/>
                <p:nvPr/>
              </p:nvSpPr>
              <p:spPr>
                <a:xfrm>
                  <a:off x="3502374" y="4548262"/>
                  <a:ext cx="1753173" cy="6656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it-IT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b>
                            </m:sSub>
                          </m:sub>
                        </m:s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0B8D4FEF-EE68-ED4C-94EE-47D8711EE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374" y="4548262"/>
                  <a:ext cx="1753173" cy="6656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843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314980D9-09A4-D0AE-BA04-2837EBBE1BC4}"/>
              </a:ext>
            </a:extLst>
          </p:cNvPr>
          <p:cNvSpPr txBox="1">
            <a:spLocks/>
          </p:cNvSpPr>
          <p:nvPr/>
        </p:nvSpPr>
        <p:spPr>
          <a:xfrm>
            <a:off x="861270" y="185737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it-IT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equations</a:t>
            </a:r>
            <a:r>
              <a:rPr lang="it-IT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664ADA7-FA4B-0D71-073C-9CCD564D232A}"/>
              </a:ext>
            </a:extLst>
          </p:cNvPr>
          <p:cNvGrpSpPr/>
          <p:nvPr/>
        </p:nvGrpSpPr>
        <p:grpSpPr>
          <a:xfrm>
            <a:off x="947771" y="1021977"/>
            <a:ext cx="4951400" cy="4633088"/>
            <a:chOff x="646553" y="1208407"/>
            <a:chExt cx="4574420" cy="4441185"/>
          </a:xfrm>
        </p:grpSpPr>
        <p:pic>
          <p:nvPicPr>
            <p:cNvPr id="8" name="Immagine 7" descr="Immagine che contiene diagramma, linea, testo, Carattere&#10;&#10;Descrizione generata automaticamente">
              <a:extLst>
                <a:ext uri="{FF2B5EF4-FFF2-40B4-BE49-F238E27FC236}">
                  <a16:creationId xmlns:a16="http://schemas.microsoft.com/office/drawing/2014/main" id="{A05270B4-B864-81B4-D851-0DE5BAFB8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53" y="1208407"/>
              <a:ext cx="4574420" cy="44411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C81B0490-3C8D-E71B-6499-1822BE590D53}"/>
                    </a:ext>
                  </a:extLst>
                </p:cNvPr>
                <p:cNvSpPr txBox="1"/>
                <p:nvPr/>
              </p:nvSpPr>
              <p:spPr>
                <a:xfrm>
                  <a:off x="3608772" y="3329127"/>
                  <a:ext cx="430567" cy="3943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800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it-IT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it-IT" b="1" dirty="0"/>
                </a:p>
              </p:txBody>
            </p:sp>
          </mc:Choice>
          <mc:Fallback xmlns="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2D5D7A9D-2054-6015-6898-36BFBB599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772" y="3329127"/>
                  <a:ext cx="430567" cy="394339"/>
                </a:xfrm>
                <a:prstGeom prst="rect">
                  <a:avLst/>
                </a:prstGeom>
                <a:blipFill>
                  <a:blip r:embed="rId3"/>
                  <a:stretch>
                    <a:fillRect r="-1408" b="-46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91578698-8A8F-748E-B38B-A67EB3975F97}"/>
                    </a:ext>
                  </a:extLst>
                </p:cNvPr>
                <p:cNvSpPr txBox="1"/>
                <p:nvPr/>
              </p:nvSpPr>
              <p:spPr>
                <a:xfrm>
                  <a:off x="2494624" y="2364103"/>
                  <a:ext cx="1329431" cy="394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it-IT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it-IT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it-IT" b="1" dirty="0"/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87A31ADD-7E0C-3A89-7BF5-3C49D97BC2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4624" y="2364103"/>
                  <a:ext cx="1329431" cy="394338"/>
                </a:xfrm>
                <a:prstGeom prst="rect">
                  <a:avLst/>
                </a:prstGeom>
                <a:blipFill>
                  <a:blip r:embed="rId4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EBA5AC34-FCF1-C491-5FB6-1F7E20576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764" y="1551030"/>
            <a:ext cx="2069096" cy="57262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B35DA87-50C3-9C7B-38CA-C8DE3CBD1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963" y="2121279"/>
            <a:ext cx="2248247" cy="47040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669843F-EC3B-A02A-91B9-C47A1E17E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09" y="3004035"/>
            <a:ext cx="4263461" cy="849929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58B272C5-811B-8B4E-796A-4671B12911DD}"/>
              </a:ext>
            </a:extLst>
          </p:cNvPr>
          <p:cNvGrpSpPr/>
          <p:nvPr/>
        </p:nvGrpSpPr>
        <p:grpSpPr>
          <a:xfrm>
            <a:off x="6292830" y="4335949"/>
            <a:ext cx="4607823" cy="1833556"/>
            <a:chOff x="6987984" y="4116815"/>
            <a:chExt cx="4607823" cy="1833556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A08E3264-4FC2-68E4-EDA3-8CAF4F2E8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984" y="4116815"/>
              <a:ext cx="4607823" cy="1425497"/>
            </a:xfrm>
            <a:prstGeom prst="rect">
              <a:avLst/>
            </a:prstGeom>
          </p:spPr>
        </p:pic>
        <p:sp>
          <p:nvSpPr>
            <p:cNvPr id="19" name="Parentesi graffa aperta 18">
              <a:extLst>
                <a:ext uri="{FF2B5EF4-FFF2-40B4-BE49-F238E27FC236}">
                  <a16:creationId xmlns:a16="http://schemas.microsoft.com/office/drawing/2014/main" id="{1C16F04D-BB2F-ABE5-D84B-A3F5DB62EC81}"/>
                </a:ext>
              </a:extLst>
            </p:cNvPr>
            <p:cNvSpPr/>
            <p:nvPr/>
          </p:nvSpPr>
          <p:spPr>
            <a:xfrm rot="16200000">
              <a:off x="8759239" y="4495670"/>
              <a:ext cx="80217" cy="21322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entesi graffa aperta 19">
              <a:extLst>
                <a:ext uri="{FF2B5EF4-FFF2-40B4-BE49-F238E27FC236}">
                  <a16:creationId xmlns:a16="http://schemas.microsoft.com/office/drawing/2014/main" id="{6867248D-9991-5442-FF31-1C10E6B5C9CB}"/>
                </a:ext>
              </a:extLst>
            </p:cNvPr>
            <p:cNvSpPr/>
            <p:nvPr/>
          </p:nvSpPr>
          <p:spPr>
            <a:xfrm rot="16200000">
              <a:off x="10820344" y="5170783"/>
              <a:ext cx="80217" cy="78198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28398ED-38F8-3AF3-07E1-310D5AC4E6CF}"/>
                </a:ext>
              </a:extLst>
            </p:cNvPr>
            <p:cNvSpPr txBox="1"/>
            <p:nvPr/>
          </p:nvSpPr>
          <p:spPr>
            <a:xfrm>
              <a:off x="8652427" y="5611817"/>
              <a:ext cx="293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+mj-lt"/>
                </a:rPr>
                <a:t>A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8CF1B305-2C6B-4082-4B89-C90FFF792DC9}"/>
                </a:ext>
              </a:extLst>
            </p:cNvPr>
            <p:cNvSpPr txBox="1"/>
            <p:nvPr/>
          </p:nvSpPr>
          <p:spPr>
            <a:xfrm>
              <a:off x="10713532" y="5601883"/>
              <a:ext cx="293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+mj-lt"/>
                </a:rPr>
                <a:t>B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23" name="Parentesi graffa aperta 22">
              <a:extLst>
                <a:ext uri="{FF2B5EF4-FFF2-40B4-BE49-F238E27FC236}">
                  <a16:creationId xmlns:a16="http://schemas.microsoft.com/office/drawing/2014/main" id="{6119E34F-004F-15A1-8CBD-23E742FF89FD}"/>
                </a:ext>
              </a:extLst>
            </p:cNvPr>
            <p:cNvSpPr/>
            <p:nvPr/>
          </p:nvSpPr>
          <p:spPr>
            <a:xfrm rot="16200000">
              <a:off x="7249224" y="5401679"/>
              <a:ext cx="80218" cy="32019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2747D023-0EB1-98AC-CFAF-FE5433404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08710" y="5633562"/>
              <a:ext cx="293840" cy="258223"/>
            </a:xfrm>
            <a:prstGeom prst="rect">
              <a:avLst/>
            </a:prstGeom>
          </p:spPr>
        </p:pic>
        <p:sp>
          <p:nvSpPr>
            <p:cNvPr id="25" name="Parentesi graffa aperta 24">
              <a:extLst>
                <a:ext uri="{FF2B5EF4-FFF2-40B4-BE49-F238E27FC236}">
                  <a16:creationId xmlns:a16="http://schemas.microsoft.com/office/drawing/2014/main" id="{E311A9B0-795B-5A50-5171-84E06B629CD9}"/>
                </a:ext>
              </a:extLst>
            </p:cNvPr>
            <p:cNvSpPr/>
            <p:nvPr/>
          </p:nvSpPr>
          <p:spPr>
            <a:xfrm rot="16200000">
              <a:off x="11394087" y="5414854"/>
              <a:ext cx="80218" cy="29383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A65B1EE7-0475-AB88-4F7F-DA7BE50350D2}"/>
                </a:ext>
              </a:extLst>
            </p:cNvPr>
            <p:cNvSpPr txBox="1"/>
            <p:nvPr/>
          </p:nvSpPr>
          <p:spPr>
            <a:xfrm>
              <a:off x="11301968" y="5601882"/>
              <a:ext cx="293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i="1" dirty="0">
                  <a:latin typeface="+mj-lt"/>
                </a:rPr>
                <a:t>u</a:t>
              </a:r>
              <a:endParaRPr lang="en-US" sz="1600" i="1" dirty="0">
                <a:latin typeface="+mj-lt"/>
              </a:endParaRPr>
            </a:p>
          </p:txBody>
        </p:sp>
        <p:sp>
          <p:nvSpPr>
            <p:cNvPr id="27" name="Parentesi graffa aperta 26">
              <a:extLst>
                <a:ext uri="{FF2B5EF4-FFF2-40B4-BE49-F238E27FC236}">
                  <a16:creationId xmlns:a16="http://schemas.microsoft.com/office/drawing/2014/main" id="{8291FE3D-687D-2060-460F-13B642934958}"/>
                </a:ext>
              </a:extLst>
            </p:cNvPr>
            <p:cNvSpPr/>
            <p:nvPr/>
          </p:nvSpPr>
          <p:spPr>
            <a:xfrm rot="16200000">
              <a:off x="10142861" y="5401677"/>
              <a:ext cx="80218" cy="32019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5A6A0FB8-308D-27D4-BF02-F854A604D95C}"/>
                </a:ext>
              </a:extLst>
            </p:cNvPr>
            <p:cNvSpPr txBox="1"/>
            <p:nvPr/>
          </p:nvSpPr>
          <p:spPr>
            <a:xfrm>
              <a:off x="10050796" y="5564086"/>
              <a:ext cx="293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i="1" dirty="0">
                  <a:latin typeface="+mj-lt"/>
                </a:rPr>
                <a:t>x</a:t>
              </a:r>
              <a:endParaRPr lang="en-US" sz="1600" i="1" dirty="0">
                <a:latin typeface="+mj-lt"/>
              </a:endParaRPr>
            </a:p>
          </p:txBody>
        </p: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1B6DE9D-D2E1-74E8-9B8A-AF930CDE4427}"/>
              </a:ext>
            </a:extLst>
          </p:cNvPr>
          <p:cNvSpPr txBox="1"/>
          <p:nvPr/>
        </p:nvSpPr>
        <p:spPr>
          <a:xfrm>
            <a:off x="6313308" y="1205023"/>
            <a:ext cx="3437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Kinetic</a:t>
            </a:r>
            <a:r>
              <a:rPr lang="it-IT" sz="1400" dirty="0"/>
              <a:t> and </a:t>
            </a:r>
            <a:r>
              <a:rPr lang="it-IT" sz="1400" dirty="0" err="1"/>
              <a:t>potential</a:t>
            </a:r>
            <a:r>
              <a:rPr lang="it-IT" sz="1400" dirty="0"/>
              <a:t> energy: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AB1E8FA-0A6A-0BF0-EB44-4CAF28CC990B}"/>
              </a:ext>
            </a:extLst>
          </p:cNvPr>
          <p:cNvSpPr txBox="1"/>
          <p:nvPr/>
        </p:nvSpPr>
        <p:spPr>
          <a:xfrm>
            <a:off x="6292830" y="2636686"/>
            <a:ext cx="3437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Generalized</a:t>
            </a:r>
            <a:r>
              <a:rPr lang="it-IT" sz="1400" dirty="0"/>
              <a:t> </a:t>
            </a:r>
            <a:r>
              <a:rPr lang="it-IT" sz="1400" dirty="0" err="1"/>
              <a:t>forces</a:t>
            </a:r>
            <a:r>
              <a:rPr lang="it-IT" sz="1400" dirty="0"/>
              <a:t>: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7F256E9-4131-F436-84CB-466CB05C223B}"/>
              </a:ext>
            </a:extLst>
          </p:cNvPr>
          <p:cNvSpPr txBox="1"/>
          <p:nvPr/>
        </p:nvSpPr>
        <p:spPr>
          <a:xfrm>
            <a:off x="6292830" y="4043474"/>
            <a:ext cx="3437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State </a:t>
            </a:r>
            <a:r>
              <a:rPr lang="it-IT" sz="1400" dirty="0" err="1"/>
              <a:t>space</a:t>
            </a:r>
            <a:r>
              <a:rPr lang="it-IT" sz="1400" dirty="0"/>
              <a:t> model:</a:t>
            </a:r>
          </a:p>
        </p:txBody>
      </p:sp>
    </p:spTree>
    <p:extLst>
      <p:ext uri="{BB962C8B-B14F-4D97-AF65-F5344CB8AC3E}">
        <p14:creationId xmlns:p14="http://schemas.microsoft.com/office/powerpoint/2010/main" val="148970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174B4538-6BD5-7A02-795A-891C3AD28C96}"/>
              </a:ext>
            </a:extLst>
          </p:cNvPr>
          <p:cNvSpPr txBox="1">
            <a:spLocks/>
          </p:cNvSpPr>
          <p:nvPr/>
        </p:nvSpPr>
        <p:spPr>
          <a:xfrm>
            <a:off x="876623" y="202349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</a:t>
            </a:r>
            <a:r>
              <a:rPr lang="it-IT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position control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C4BD09-77BE-78D6-B4E1-741B6C3C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3" y="1453895"/>
            <a:ext cx="1457528" cy="41915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F5B325-CBB0-F55A-0EF4-862BAB6C1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70" y="2040733"/>
            <a:ext cx="9373299" cy="39656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7BCED41-D2D0-2CA1-EA14-6896225E6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555" y="3262813"/>
            <a:ext cx="3305636" cy="59063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F26E5F3-B446-DE6D-0C10-FFBD76F89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795" y="4649308"/>
            <a:ext cx="4810796" cy="89547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DFD47A1-D715-58CE-AF9D-F4502875681B}"/>
              </a:ext>
            </a:extLst>
          </p:cNvPr>
          <p:cNvSpPr txBox="1"/>
          <p:nvPr/>
        </p:nvSpPr>
        <p:spPr>
          <a:xfrm>
            <a:off x="1032370" y="2859163"/>
            <a:ext cx="582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Control input: </a:t>
            </a:r>
            <a:r>
              <a:rPr lang="it-IT" sz="1600" b="1" dirty="0"/>
              <a:t>feedback</a:t>
            </a:r>
            <a:r>
              <a:rPr lang="it-IT" sz="1600" dirty="0"/>
              <a:t> and </a:t>
            </a:r>
            <a:r>
              <a:rPr lang="it-IT" sz="1600" b="1" dirty="0" err="1"/>
              <a:t>feedforward</a:t>
            </a:r>
            <a:r>
              <a:rPr lang="it-IT" sz="1600" dirty="0"/>
              <a:t> action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595A070-74A2-FDCA-6C59-565B87C08BDD}"/>
              </a:ext>
            </a:extLst>
          </p:cNvPr>
          <p:cNvSpPr txBox="1"/>
          <p:nvPr/>
        </p:nvSpPr>
        <p:spPr>
          <a:xfrm>
            <a:off x="1032370" y="4229457"/>
            <a:ext cx="582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Error</a:t>
            </a:r>
            <a:r>
              <a:rPr lang="it-IT" sz="1600" dirty="0"/>
              <a:t> dynamics:</a:t>
            </a:r>
          </a:p>
        </p:txBody>
      </p:sp>
    </p:spTree>
    <p:extLst>
      <p:ext uri="{BB962C8B-B14F-4D97-AF65-F5344CB8AC3E}">
        <p14:creationId xmlns:p14="http://schemas.microsoft.com/office/powerpoint/2010/main" val="135742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63E744E8-034D-83E7-6EDA-AFAC3F7910DA}"/>
              </a:ext>
            </a:extLst>
          </p:cNvPr>
          <p:cNvSpPr txBox="1">
            <a:spLocks/>
          </p:cNvSpPr>
          <p:nvPr/>
        </p:nvSpPr>
        <p:spPr>
          <a:xfrm>
            <a:off x="861270" y="185737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</a:t>
            </a:r>
            <a:r>
              <a:rPr lang="it-IT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position control - </a:t>
            </a:r>
            <a:r>
              <a:rPr lang="it-IT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Feedforward</a:t>
            </a:r>
            <a:r>
              <a:rPr lang="it-IT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37456CB-ED3B-84CA-08DA-49355316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336" y="2570370"/>
            <a:ext cx="5224601" cy="13906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0EC943-A645-E7C0-EF57-98D5886CE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409" y="4287078"/>
            <a:ext cx="4779977" cy="132919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CB35831-ABA8-ED8F-390F-2198F5290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48" y="1178550"/>
            <a:ext cx="5840352" cy="4897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 di testo 10">
                <a:extLst>
                  <a:ext uri="{FF2B5EF4-FFF2-40B4-BE49-F238E27FC236}">
                    <a16:creationId xmlns:a16="http://schemas.microsoft.com/office/drawing/2014/main" id="{DA9244E3-825B-E638-D218-3DFFB9234BCC}"/>
                  </a:ext>
                </a:extLst>
              </p:cNvPr>
              <p:cNvSpPr txBox="1"/>
              <p:nvPr/>
            </p:nvSpPr>
            <p:spPr>
              <a:xfrm>
                <a:off x="6857816" y="1549422"/>
                <a:ext cx="3718954" cy="49275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GB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</m:acc>
                      <m:r>
                        <a:rPr lang="en-GB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GB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GB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GB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GB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it-IT" sz="16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GB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GB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it-IT" sz="16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𝑑𝑒𝑠</m:t>
                              </m:r>
                            </m:sup>
                          </m:sSup>
                          <m:r>
                            <a:rPr lang="en-GB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sz="16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it-IT" sz="1600" i="1" ker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 ker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16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𝑑𝑒𝑠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sz="1100" kern="100" dirty="0">
                  <a:effectLst/>
                  <a:latin typeface="Bodoni MT Poster Compressed" panose="0207070608060105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11" name="Casella di testo 10">
                <a:extLst>
                  <a:ext uri="{FF2B5EF4-FFF2-40B4-BE49-F238E27FC236}">
                    <a16:creationId xmlns:a16="http://schemas.microsoft.com/office/drawing/2014/main" id="{DA9244E3-825B-E638-D218-3DFFB9234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816" y="1549422"/>
                <a:ext cx="3718954" cy="4927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e 13">
            <a:extLst>
              <a:ext uri="{FF2B5EF4-FFF2-40B4-BE49-F238E27FC236}">
                <a16:creationId xmlns:a16="http://schemas.microsoft.com/office/drawing/2014/main" id="{85A42C30-9CAC-AA97-C011-DB90B2400025}"/>
              </a:ext>
            </a:extLst>
          </p:cNvPr>
          <p:cNvSpPr/>
          <p:nvPr/>
        </p:nvSpPr>
        <p:spPr>
          <a:xfrm>
            <a:off x="8513685" y="1411359"/>
            <a:ext cx="1944210" cy="71039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5CB2683-1B7F-EDC3-9164-58AFAB27AA48}"/>
              </a:ext>
            </a:extLst>
          </p:cNvPr>
          <p:cNvSpPr txBox="1"/>
          <p:nvPr/>
        </p:nvSpPr>
        <p:spPr>
          <a:xfrm>
            <a:off x="10457895" y="1612669"/>
            <a:ext cx="1239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7030A0"/>
                </a:solidFill>
              </a:rPr>
              <a:t>= 0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E85BEE6-5E3F-671E-4781-8AC0FAEE63E2}"/>
              </a:ext>
            </a:extLst>
          </p:cNvPr>
          <p:cNvCxnSpPr>
            <a:cxnSpLocks/>
          </p:cNvCxnSpPr>
          <p:nvPr/>
        </p:nvCxnSpPr>
        <p:spPr>
          <a:xfrm>
            <a:off x="9264821" y="2222306"/>
            <a:ext cx="0" cy="34334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858C1D8-D16D-DFFD-A00C-C09846EFFA3B}"/>
              </a:ext>
            </a:extLst>
          </p:cNvPr>
          <p:cNvCxnSpPr>
            <a:cxnSpLocks/>
          </p:cNvCxnSpPr>
          <p:nvPr/>
        </p:nvCxnSpPr>
        <p:spPr>
          <a:xfrm>
            <a:off x="9264821" y="3943737"/>
            <a:ext cx="0" cy="34334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D4DC4FA9-9D68-807A-51AD-B6EA172E2353}"/>
              </a:ext>
            </a:extLst>
          </p:cNvPr>
          <p:cNvSpPr/>
          <p:nvPr/>
        </p:nvSpPr>
        <p:spPr>
          <a:xfrm>
            <a:off x="9880847" y="4829452"/>
            <a:ext cx="923278" cy="78681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2574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E4930EE7-60E3-DB5A-D723-7FE80DD2F41A}"/>
              </a:ext>
            </a:extLst>
          </p:cNvPr>
          <p:cNvSpPr txBox="1">
            <a:spLocks/>
          </p:cNvSpPr>
          <p:nvPr/>
        </p:nvSpPr>
        <p:spPr>
          <a:xfrm>
            <a:off x="861270" y="267538"/>
            <a:ext cx="10175846" cy="613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position control –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Compensation of the gravity term</a:t>
            </a: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FD5048-52DC-4C79-3510-A0491270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39" y="2900091"/>
            <a:ext cx="3212896" cy="36638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CCB2B90-3756-016D-1D66-69ADCCD98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25" y="3428999"/>
            <a:ext cx="1510684" cy="5035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017BEF7-A6DE-FFA3-595D-D08F17DD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835" y="1418526"/>
            <a:ext cx="7542073" cy="40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5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A6156-1B67-5D49-4535-4B869244D0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1270" y="272693"/>
            <a:ext cx="9645592" cy="613010"/>
          </a:xfrm>
        </p:spPr>
        <p:txBody>
          <a:bodyPr>
            <a:noAutofit/>
          </a:bodyPr>
          <a:lstStyle/>
          <a:p>
            <a:r>
              <a:rPr lang="it-I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</a:t>
            </a: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position control –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Feedback action</a:t>
            </a:r>
            <a:endParaRPr lang="it-IT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885703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84221355-73BD-E4E7-394B-1C1A67667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2" y="996620"/>
            <a:ext cx="6534944" cy="515607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C031929-1EBC-A952-3624-96C0B26C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749" y="1314060"/>
            <a:ext cx="4918228" cy="48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885703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F949611F-FDF8-06C6-28E4-D8A1E08049CD}"/>
              </a:ext>
            </a:extLst>
          </p:cNvPr>
          <p:cNvSpPr txBox="1">
            <a:spLocks/>
          </p:cNvSpPr>
          <p:nvPr/>
        </p:nvSpPr>
        <p:spPr>
          <a:xfrm>
            <a:off x="861270" y="272693"/>
            <a:ext cx="9645592" cy="613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joint </a:t>
            </a:r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it-IT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4EEDE29-1FFD-E916-2E85-B1EA621C99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0" b="9235"/>
          <a:stretch/>
        </p:blipFill>
        <p:spPr bwMode="auto">
          <a:xfrm>
            <a:off x="756966" y="1189608"/>
            <a:ext cx="10678068" cy="47140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594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885703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F949611F-FDF8-06C6-28E4-D8A1E08049CD}"/>
              </a:ext>
            </a:extLst>
          </p:cNvPr>
          <p:cNvSpPr txBox="1">
            <a:spLocks/>
          </p:cNvSpPr>
          <p:nvPr/>
        </p:nvSpPr>
        <p:spPr>
          <a:xfrm>
            <a:off x="861270" y="272693"/>
            <a:ext cx="9645592" cy="613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joint </a:t>
            </a:r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it-IT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magine 1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00C5D7C3-E691-677A-ECE3-35D0BB7464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1" t="2615" r="34395" b="28607"/>
          <a:stretch/>
        </p:blipFill>
        <p:spPr bwMode="auto">
          <a:xfrm>
            <a:off x="2210708" y="1144661"/>
            <a:ext cx="6951048" cy="47255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799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22EAAEAF-2283-8619-1CD7-245F9B7D6CD3}"/>
              </a:ext>
            </a:extLst>
          </p:cNvPr>
          <p:cNvSpPr txBox="1">
            <a:spLocks/>
          </p:cNvSpPr>
          <p:nvPr/>
        </p:nvSpPr>
        <p:spPr>
          <a:xfrm>
            <a:off x="861270" y="185737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7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the Kinematics</a:t>
            </a:r>
            <a:endParaRPr lang="it-IT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1877B88-A35C-A1A8-B92F-5878EFB5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21" y="1454451"/>
            <a:ext cx="4966281" cy="352297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D3EF89E-ABDC-258E-914D-F105EBA8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318" y="1454451"/>
            <a:ext cx="4839715" cy="186424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44CD828-7A80-DA1D-6E2C-1219BD559EA7}"/>
              </a:ext>
            </a:extLst>
          </p:cNvPr>
          <p:cNvSpPr txBox="1"/>
          <p:nvPr/>
        </p:nvSpPr>
        <p:spPr>
          <a:xfrm>
            <a:off x="2596840" y="4977421"/>
            <a:ext cx="1585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UR5 robotic arm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297CBCC-353B-C5FF-B02B-208320727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354" y="3419369"/>
            <a:ext cx="4033641" cy="23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885703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13F13859-BBC9-C7D3-DDA3-2BA28DF1F342}"/>
              </a:ext>
            </a:extLst>
          </p:cNvPr>
          <p:cNvSpPr txBox="1">
            <a:spLocks/>
          </p:cNvSpPr>
          <p:nvPr/>
        </p:nvSpPr>
        <p:spPr>
          <a:xfrm>
            <a:off x="861270" y="272693"/>
            <a:ext cx="9645592" cy="613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workspace</a:t>
            </a:r>
          </a:p>
        </p:txBody>
      </p:sp>
      <p:pic>
        <p:nvPicPr>
          <p:cNvPr id="5" name="Immagine 4" descr="Immagine che contiene schizzo, disegno, diagramma, Disegno tecnico&#10;&#10;Descrizione generata automaticamente">
            <a:extLst>
              <a:ext uri="{FF2B5EF4-FFF2-40B4-BE49-F238E27FC236}">
                <a16:creationId xmlns:a16="http://schemas.microsoft.com/office/drawing/2014/main" id="{A75F47EA-B278-057B-622C-455AE1104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" t="2357" r="4799" b="3935"/>
          <a:stretch/>
        </p:blipFill>
        <p:spPr bwMode="auto">
          <a:xfrm>
            <a:off x="515376" y="1409724"/>
            <a:ext cx="6698491" cy="42209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magine 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B094E53-E7EF-CCAE-08AD-8F24085B9E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26909" r="52505" b="16902"/>
          <a:stretch/>
        </p:blipFill>
        <p:spPr>
          <a:xfrm>
            <a:off x="7317688" y="1248096"/>
            <a:ext cx="4358936" cy="45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2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885703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13F13859-BBC9-C7D3-DDA3-2BA28DF1F342}"/>
              </a:ext>
            </a:extLst>
          </p:cNvPr>
          <p:cNvSpPr txBox="1">
            <a:spLocks/>
          </p:cNvSpPr>
          <p:nvPr/>
        </p:nvSpPr>
        <p:spPr>
          <a:xfrm>
            <a:off x="861270" y="272693"/>
            <a:ext cx="9645592" cy="613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it-IT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workspace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47CED4B-CE76-FF02-E932-4F845670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1162003"/>
            <a:ext cx="916432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63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885703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13F13859-BBC9-C7D3-DDA3-2BA28DF1F342}"/>
              </a:ext>
            </a:extLst>
          </p:cNvPr>
          <p:cNvSpPr txBox="1">
            <a:spLocks/>
          </p:cNvSpPr>
          <p:nvPr/>
        </p:nvSpPr>
        <p:spPr>
          <a:xfrm>
            <a:off x="861270" y="272693"/>
            <a:ext cx="9645592" cy="613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it-IT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UR5_simulink">
            <a:hlinkClick r:id="" action="ppaction://media"/>
            <a:extLst>
              <a:ext uri="{FF2B5EF4-FFF2-40B4-BE49-F238E27FC236}">
                <a16:creationId xmlns:a16="http://schemas.microsoft.com/office/drawing/2014/main" id="{5BBDD246-572C-4FC5-BA8F-A95076FCE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266" r="11944" b="2565"/>
          <a:stretch/>
        </p:blipFill>
        <p:spPr>
          <a:xfrm>
            <a:off x="2908183" y="1177107"/>
            <a:ext cx="6375634" cy="45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1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22EAAEAF-2283-8619-1CD7-245F9B7D6CD3}"/>
              </a:ext>
            </a:extLst>
          </p:cNvPr>
          <p:cNvSpPr txBox="1">
            <a:spLocks/>
          </p:cNvSpPr>
          <p:nvPr/>
        </p:nvSpPr>
        <p:spPr>
          <a:xfrm>
            <a:off x="861270" y="185737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7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the Kinematics</a:t>
            </a:r>
            <a:endParaRPr lang="it-IT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3F4F85-867F-6D98-2F34-8FF8C7D1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14" y="1054893"/>
            <a:ext cx="8003964" cy="25250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39355B-FF42-FE10-25E1-F67B2365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05" y="3671593"/>
            <a:ext cx="5890179" cy="203857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CBAC970-8A09-CAB0-7029-DAD47F72A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175" y="5252116"/>
            <a:ext cx="4986585" cy="41883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B68ADA4-19CE-D612-227E-C57A33ED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817" y="3648247"/>
            <a:ext cx="3789692" cy="141674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A1013CF-C03A-9D4F-922A-2FB02D33B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047" y="1767020"/>
            <a:ext cx="2368462" cy="1467120"/>
          </a:xfrm>
          <a:prstGeom prst="rect">
            <a:avLst/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DFF6DA4-C4E4-F0CB-0984-8E83D5DF90C5}"/>
              </a:ext>
            </a:extLst>
          </p:cNvPr>
          <p:cNvSpPr/>
          <p:nvPr/>
        </p:nvSpPr>
        <p:spPr>
          <a:xfrm>
            <a:off x="728105" y="3671593"/>
            <a:ext cx="5890179" cy="2130246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CF84DE0-FBC1-AF88-F405-696A94588FEA}"/>
              </a:ext>
            </a:extLst>
          </p:cNvPr>
          <p:cNvCxnSpPr>
            <a:cxnSpLocks/>
          </p:cNvCxnSpPr>
          <p:nvPr/>
        </p:nvCxnSpPr>
        <p:spPr>
          <a:xfrm>
            <a:off x="2509848" y="3054848"/>
            <a:ext cx="0" cy="5419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3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A6156-1B67-5D49-4535-4B869244D0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1270" y="185737"/>
            <a:ext cx="9715500" cy="717550"/>
          </a:xfrm>
        </p:spPr>
        <p:txBody>
          <a:bodyPr>
            <a:normAutofit/>
          </a:bodyPr>
          <a:lstStyle/>
          <a:p>
            <a:r>
              <a:rPr lang="it-IT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Harmonic Drive model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0363BA92-F080-E524-7CC6-6BAFF29E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41" y="1268784"/>
            <a:ext cx="2889671" cy="199585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CB4512-6F76-CB0F-675C-ADFE7AE49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5" y="3717795"/>
            <a:ext cx="5839200" cy="16108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F9287C0-4BD9-D52E-AEC0-CFC299A5F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2049621"/>
            <a:ext cx="5429626" cy="27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A6156-1B67-5D49-4535-4B869244D0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1270" y="185737"/>
            <a:ext cx="9715500" cy="717550"/>
          </a:xfrm>
        </p:spPr>
        <p:txBody>
          <a:bodyPr>
            <a:normAutofit/>
          </a:bodyPr>
          <a:lstStyle/>
          <a:p>
            <a:r>
              <a:rPr lang="it-IT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Harmonic Drive model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diagramma, Piano, Disegno tecnico">
            <a:extLst>
              <a:ext uri="{FF2B5EF4-FFF2-40B4-BE49-F238E27FC236}">
                <a16:creationId xmlns:a16="http://schemas.microsoft.com/office/drawing/2014/main" id="{6FEA8755-2136-0674-195C-35558E797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t="4008" r="10105" b="1757"/>
          <a:stretch/>
        </p:blipFill>
        <p:spPr>
          <a:xfrm>
            <a:off x="2250613" y="974309"/>
            <a:ext cx="7397159" cy="53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84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E3BDEF53-0884-FDF3-667C-04D7E9BB39B0}"/>
              </a:ext>
            </a:extLst>
          </p:cNvPr>
          <p:cNvSpPr txBox="1">
            <a:spLocks/>
          </p:cNvSpPr>
          <p:nvPr/>
        </p:nvSpPr>
        <p:spPr>
          <a:xfrm>
            <a:off x="861270" y="185737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700">
                <a:latin typeface="Times New Roman" panose="02020603050405020304" pitchFamily="18" charset="0"/>
                <a:cs typeface="Times New Roman" panose="02020603050405020304" pitchFamily="18" charset="0"/>
              </a:rPr>
              <a:t>Harmonic Drive model - Torsional stiffness</a:t>
            </a:r>
            <a:endParaRPr lang="it-IT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615273F-3AED-CD39-3DCD-BA3AE50C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96" y="1461856"/>
            <a:ext cx="5550898" cy="38099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CA111A3-8D45-DC6A-DEE2-54855151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993" y="1503266"/>
            <a:ext cx="6505575" cy="135255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0163A04-9E67-E0F3-D29B-748C8BAF7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812" y="4288694"/>
            <a:ext cx="1673636" cy="77361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7331964-A603-634C-E8A9-A91978189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812" y="3117086"/>
            <a:ext cx="1673637" cy="551258"/>
          </a:xfrm>
          <a:prstGeom prst="rect">
            <a:avLst/>
          </a:prstGeom>
        </p:spPr>
      </p:pic>
      <p:graphicFrame>
        <p:nvGraphicFramePr>
          <p:cNvPr id="14" name="Tabella 12">
            <a:extLst>
              <a:ext uri="{FF2B5EF4-FFF2-40B4-BE49-F238E27FC236}">
                <a16:creationId xmlns:a16="http://schemas.microsoft.com/office/drawing/2014/main" id="{6451A2C3-1D73-F404-F40E-6026FAB18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922361"/>
              </p:ext>
            </p:extLst>
          </p:nvPr>
        </p:nvGraphicFramePr>
        <p:xfrm>
          <a:off x="7688461" y="2974689"/>
          <a:ext cx="3701591" cy="264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315">
                  <a:extLst>
                    <a:ext uri="{9D8B030D-6E8A-4147-A177-3AD203B41FA5}">
                      <a16:colId xmlns:a16="http://schemas.microsoft.com/office/drawing/2014/main" val="2640180671"/>
                    </a:ext>
                  </a:extLst>
                </a:gridCol>
                <a:gridCol w="950515">
                  <a:extLst>
                    <a:ext uri="{9D8B030D-6E8A-4147-A177-3AD203B41FA5}">
                      <a16:colId xmlns:a16="http://schemas.microsoft.com/office/drawing/2014/main" val="3136955830"/>
                    </a:ext>
                  </a:extLst>
                </a:gridCol>
                <a:gridCol w="871214">
                  <a:extLst>
                    <a:ext uri="{9D8B030D-6E8A-4147-A177-3AD203B41FA5}">
                      <a16:colId xmlns:a16="http://schemas.microsoft.com/office/drawing/2014/main" val="2230503238"/>
                    </a:ext>
                  </a:extLst>
                </a:gridCol>
                <a:gridCol w="847547">
                  <a:extLst>
                    <a:ext uri="{9D8B030D-6E8A-4147-A177-3AD203B41FA5}">
                      <a16:colId xmlns:a16="http://schemas.microsoft.com/office/drawing/2014/main" val="1182955373"/>
                    </a:ext>
                  </a:extLst>
                </a:gridCol>
              </a:tblGrid>
              <a:tr h="56747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Symbol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HFUS-14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HFUS-20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77075"/>
                  </a:ext>
                </a:extLst>
              </a:tr>
              <a:tr h="300537">
                <a:tc rowSpan="2"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Limit torque [N*m]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T</a:t>
                      </a:r>
                      <a:r>
                        <a:rPr lang="it-IT" sz="800" dirty="0"/>
                        <a:t>1 </a:t>
                      </a:r>
                      <a:endParaRPr lang="en-US" sz="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</a:t>
                      </a:r>
                      <a:endParaRPr lang="en-US" sz="11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7</a:t>
                      </a:r>
                      <a:endParaRPr lang="en-US" sz="11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988591"/>
                  </a:ext>
                </a:extLst>
              </a:tr>
              <a:tr h="3005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T</a:t>
                      </a:r>
                      <a:r>
                        <a:rPr lang="it-IT" sz="800" dirty="0"/>
                        <a:t>2</a:t>
                      </a:r>
                      <a:endParaRPr lang="en-US" sz="11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6,9</a:t>
                      </a:r>
                      <a:endParaRPr lang="en-US" sz="11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</a:t>
                      </a:r>
                      <a:endParaRPr lang="en-US" sz="11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533341"/>
                  </a:ext>
                </a:extLst>
              </a:tr>
              <a:tr h="300537">
                <a:tc rowSpan="3">
                  <a:txBody>
                    <a:bodyPr/>
                    <a:lstStyle/>
                    <a:p>
                      <a:pPr algn="ctr"/>
                      <a:r>
                        <a:rPr lang="it-IT" sz="1200" dirty="0" err="1"/>
                        <a:t>Torsional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Stiffness</a:t>
                      </a:r>
                      <a:r>
                        <a:rPr lang="it-IT" sz="1200" dirty="0"/>
                        <a:t> [N*m/rad]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K</a:t>
                      </a:r>
                      <a:r>
                        <a:rPr lang="it-IT" sz="1000" dirty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7,1*10</a:t>
                      </a:r>
                      <a:r>
                        <a:rPr lang="it-IT" sz="1100" baseline="30000" dirty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29*10</a:t>
                      </a:r>
                      <a:r>
                        <a:rPr lang="it-IT" sz="1100" baseline="30000" dirty="0"/>
                        <a:t>3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03395"/>
                  </a:ext>
                </a:extLst>
              </a:tr>
              <a:tr h="3005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K</a:t>
                      </a:r>
                      <a:r>
                        <a:rPr lang="it-IT" sz="1000" dirty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6,1*10</a:t>
                      </a:r>
                      <a:r>
                        <a:rPr lang="it-IT" sz="1100" baseline="30000" dirty="0"/>
                        <a:t>3</a:t>
                      </a:r>
                      <a:endParaRPr lang="en-US" sz="11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25*10</a:t>
                      </a:r>
                      <a:r>
                        <a:rPr lang="it-IT" sz="1100" baseline="30000" dirty="0"/>
                        <a:t>3</a:t>
                      </a:r>
                      <a:endParaRPr lang="en-US" sz="11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268035"/>
                  </a:ext>
                </a:extLst>
              </a:tr>
              <a:tr h="3005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K</a:t>
                      </a:r>
                      <a:r>
                        <a:rPr lang="it-IT" sz="10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4,7*10</a:t>
                      </a:r>
                      <a:r>
                        <a:rPr lang="it-IT" sz="1100" baseline="30000" dirty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16*10</a:t>
                      </a:r>
                      <a:r>
                        <a:rPr lang="it-IT" sz="1100" baseline="30000" dirty="0"/>
                        <a:t>3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768107"/>
                  </a:ext>
                </a:extLst>
              </a:tr>
              <a:tr h="270484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Offsets 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[N*m]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b2</a:t>
                      </a:r>
                      <a:endParaRPr lang="en-US" sz="105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0,5957</a:t>
                      </a:r>
                      <a:endParaRPr lang="en-US" sz="11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3,9375</a:t>
                      </a:r>
                      <a:endParaRPr lang="en-US" sz="11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7538"/>
                  </a:ext>
                </a:extLst>
              </a:tr>
              <a:tr h="27048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b3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/>
                        <a:t>1,8246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8,5675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74489"/>
                  </a:ext>
                </a:extLst>
              </a:tr>
            </a:tbl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96A4AD3-5524-85F3-8A45-0DFE333E4CA4}"/>
              </a:ext>
            </a:extLst>
          </p:cNvPr>
          <p:cNvSpPr txBox="1"/>
          <p:nvPr/>
        </p:nvSpPr>
        <p:spPr>
          <a:xfrm>
            <a:off x="5183993" y="3949381"/>
            <a:ext cx="71549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With: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871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52BF5991-A701-A001-97CA-C38DD043322F}"/>
              </a:ext>
            </a:extLst>
          </p:cNvPr>
          <p:cNvSpPr txBox="1">
            <a:spLocks/>
          </p:cNvSpPr>
          <p:nvPr/>
        </p:nvSpPr>
        <p:spPr>
          <a:xfrm>
            <a:off x="861270" y="185737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700">
                <a:latin typeface="Times New Roman" panose="02020603050405020304" pitchFamily="18" charset="0"/>
                <a:cs typeface="Times New Roman" panose="02020603050405020304" pitchFamily="18" charset="0"/>
              </a:rPr>
              <a:t>Harmonic Drive model - Friction model </a:t>
            </a:r>
            <a:endParaRPr lang="it-IT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65F30EF-AD36-E983-91DC-ADED422F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73" y="3636013"/>
            <a:ext cx="4091602" cy="56293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1E8A1E5-BCCF-9E41-AC2E-B02C13CC7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73" y="4198952"/>
            <a:ext cx="3212297" cy="10151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25FD17-CBA2-BEA4-9830-E657FE785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014" y="3582734"/>
            <a:ext cx="2451889" cy="56261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14AE375-FDC6-722C-3542-928FE4357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420" y="1611174"/>
            <a:ext cx="5839200" cy="161081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6D5DEBF-9416-B515-6BD8-C02CBE7F2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128" y="4237058"/>
            <a:ext cx="1430268" cy="3648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7F1E2F1-4FFC-8F63-54A8-BBE82996B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128" y="4601921"/>
            <a:ext cx="1440698" cy="37583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FF92419-02E9-916D-155A-D5C355718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7750" y="4237058"/>
            <a:ext cx="342948" cy="628738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055306F-6954-ED9E-FE09-0EAED544DBCA}"/>
              </a:ext>
            </a:extLst>
          </p:cNvPr>
          <p:cNvCxnSpPr>
            <a:cxnSpLocks/>
          </p:cNvCxnSpPr>
          <p:nvPr/>
        </p:nvCxnSpPr>
        <p:spPr>
          <a:xfrm flipH="1">
            <a:off x="3133574" y="3116062"/>
            <a:ext cx="399739" cy="43655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6A6BE59-E94E-F13D-489D-20C63D2C667A}"/>
              </a:ext>
            </a:extLst>
          </p:cNvPr>
          <p:cNvCxnSpPr>
            <a:cxnSpLocks/>
          </p:cNvCxnSpPr>
          <p:nvPr/>
        </p:nvCxnSpPr>
        <p:spPr>
          <a:xfrm>
            <a:off x="8066694" y="3041441"/>
            <a:ext cx="400270" cy="4873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6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B3AE00FB-AF21-C211-86B2-45E133AA9C12}"/>
              </a:ext>
            </a:extLst>
          </p:cNvPr>
          <p:cNvSpPr txBox="1">
            <a:spLocks/>
          </p:cNvSpPr>
          <p:nvPr/>
        </p:nvSpPr>
        <p:spPr>
          <a:xfrm>
            <a:off x="855346" y="180906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and definition of the desired trajectory</a:t>
            </a:r>
            <a:endParaRPr lang="it-IT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811737A-6E1C-7684-1B83-419B097D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474" y="1437242"/>
            <a:ext cx="6055205" cy="451747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98DEEC-22FC-CBFB-8657-198B09FC0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5" y="1827192"/>
            <a:ext cx="5063739" cy="35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20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47ECF44-B839-3440-68E9-E8CC5D12275A}"/>
              </a:ext>
            </a:extLst>
          </p:cNvPr>
          <p:cNvCxnSpPr/>
          <p:nvPr/>
        </p:nvCxnSpPr>
        <p:spPr>
          <a:xfrm>
            <a:off x="861270" y="903287"/>
            <a:ext cx="101758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B3AE00FB-AF21-C211-86B2-45E133AA9C12}"/>
              </a:ext>
            </a:extLst>
          </p:cNvPr>
          <p:cNvSpPr txBox="1">
            <a:spLocks/>
          </p:cNvSpPr>
          <p:nvPr/>
        </p:nvSpPr>
        <p:spPr>
          <a:xfrm>
            <a:off x="855346" y="180906"/>
            <a:ext cx="9715500" cy="7175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and definition of the desired trajectory</a:t>
            </a:r>
            <a:endParaRPr lang="it-IT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k result">
            <a:hlinkClick r:id="" action="ppaction://media"/>
            <a:extLst>
              <a:ext uri="{FF2B5EF4-FFF2-40B4-BE49-F238E27FC236}">
                <a16:creationId xmlns:a16="http://schemas.microsoft.com/office/drawing/2014/main" id="{A67A3674-2B1E-219E-E145-D1C6AA753A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152" end="6876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6482" y="1151324"/>
            <a:ext cx="7685422" cy="48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ttivo">
  <a:themeElements>
    <a:clrScheme name="Viol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228</Words>
  <Application>Microsoft Office PowerPoint</Application>
  <PresentationFormat>Widescreen</PresentationFormat>
  <Paragraphs>75</Paragraphs>
  <Slides>22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Bodoni MT Poster Compressed</vt:lpstr>
      <vt:lpstr>Calibri</vt:lpstr>
      <vt:lpstr>Cambria Math</vt:lpstr>
      <vt:lpstr>Times New Roman</vt:lpstr>
      <vt:lpstr>Retrospettivo</vt:lpstr>
      <vt:lpstr>UR5 Robot Manipulator</vt:lpstr>
      <vt:lpstr>Presentazione standard di PowerPoint</vt:lpstr>
      <vt:lpstr>Presentazione standard di PowerPoint</vt:lpstr>
      <vt:lpstr>Harmonic Drive model</vt:lpstr>
      <vt:lpstr>Harmonic Drive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Decentralized position control – Feedback action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jacopo merlo pich</dc:creator>
  <cp:lastModifiedBy>Jacopo Merlo Pich - jacopo.merlopich@studio.unibo.it</cp:lastModifiedBy>
  <cp:revision>20</cp:revision>
  <dcterms:created xsi:type="dcterms:W3CDTF">2023-05-19T12:59:12Z</dcterms:created>
  <dcterms:modified xsi:type="dcterms:W3CDTF">2023-06-15T08:06:18Z</dcterms:modified>
</cp:coreProperties>
</file>